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90" r:id="rId6"/>
    <p:sldId id="293" r:id="rId7"/>
    <p:sldId id="294" r:id="rId8"/>
    <p:sldId id="280" r:id="rId9"/>
    <p:sldId id="287" r:id="rId10"/>
    <p:sldId id="286" r:id="rId11"/>
    <p:sldId id="289" r:id="rId12"/>
    <p:sldId id="267" r:id="rId13"/>
    <p:sldId id="288" r:id="rId14"/>
    <p:sldId id="292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96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napToObjects="1">
      <p:cViewPr varScale="1">
        <p:scale>
          <a:sx n="207" d="100"/>
          <a:sy n="207" d="100"/>
        </p:scale>
        <p:origin x="-3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51704C-9E2C-F84F-A0C0-65701782A8A0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709420D-E9AB-BF49-9A57-4A4C81559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51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11BB1-33A7-2044-8AB9-7C7D50769A1C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602E5-F7F4-3741-8386-7E2D7763B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4D6A-CDB0-3941-887F-B382DCA57305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C3E57-F538-2E43-B7FE-A911E2670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9C692-F695-0641-ACD9-EA372D264452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33CDC-0B5F-A349-A0E6-BD339669B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5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DE47C-E5E2-734F-8214-1704A22A5395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29698-AE0C-CC43-ACA3-6C4B510D6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3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07488-AEC9-3B40-9F69-DE35CA9D8386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71268-5F5B-3147-976D-DEA4C58BF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4FCAA-95BF-3B45-8A96-4F6ECA735442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E206E-E5C0-1D44-BA60-247A19033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1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E941B-E66F-EE47-A066-C368EF86E4D4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9CF65-E760-094D-9795-A34F445FE1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28787-A7A1-A443-85D9-87D72EADB5A3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DD376-A923-A649-AD4F-9A663DAA15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8B2B0-06FF-F647-BEBD-0D511ECAC1F8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A5535-6F22-4249-B725-6A2A3A412A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2AEEE-F0E1-FB42-A905-3CAE83848BD4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E8318-88D2-4E4A-AA0D-66C33BD1A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0F69D-9EB8-0945-AD81-F42BAFDADFE3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CDD46-3C27-9B40-887E-8A54E3D89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2C5B9A-6104-F741-B000-C82CA40D7083}" type="datetimeFigureOut">
              <a:rPr lang="en-US"/>
              <a:pPr>
                <a:defRPr/>
              </a:pPr>
              <a:t>12/15/14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177B4F-3794-D047-B44D-7835BA965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mic Sans MS"/>
          <a:ea typeface="ＭＳ Ｐゴシック" charset="0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acws4.jpl.nasa.gov:8080/cmac" TargetMode="External"/><Relationship Id="rId3" Type="http://schemas.openxmlformats.org/officeDocument/2006/relationships/hyperlink" Target="http://climate.earthkit.jpl.net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0" y="1720117"/>
            <a:ext cx="9144000" cy="1470025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  <a:latin typeface="Comic Sans MS" charset="0"/>
                <a:cs typeface="Comic Sans MS" charset="0"/>
              </a:rPr>
              <a:t>Climate Model Diagnostic Analyzer:</a:t>
            </a:r>
            <a:br>
              <a:rPr lang="en-US" sz="4000" dirty="0" smtClean="0">
                <a:solidFill>
                  <a:srgbClr val="0000FF"/>
                </a:solidFill>
                <a:latin typeface="Comic Sans MS" charset="0"/>
                <a:cs typeface="Comic Sans MS" charset="0"/>
              </a:rPr>
            </a:br>
            <a:r>
              <a:rPr lang="en-US" sz="3600" dirty="0" smtClean="0">
                <a:solidFill>
                  <a:srgbClr val="0000FF"/>
                </a:solidFill>
                <a:latin typeface="Comic Sans MS" charset="0"/>
                <a:cs typeface="Comic Sans MS" charset="0"/>
              </a:rPr>
              <a:t>Web Service System</a:t>
            </a:r>
            <a:endParaRPr lang="en-US" sz="3600" dirty="0">
              <a:solidFill>
                <a:srgbClr val="0000FF"/>
              </a:solidFill>
              <a:latin typeface="Comic Sans MS" charset="0"/>
              <a:cs typeface="Comic Sans M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204" y="3886200"/>
            <a:ext cx="8537334" cy="1244332"/>
          </a:xfrm>
        </p:spPr>
        <p:txBody>
          <a:bodyPr rtlCol="0">
            <a:normAutofit fontScale="62500" lnSpcReduction="2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tx1"/>
                </a:solidFill>
                <a:ea typeface="+mn-ea"/>
              </a:rPr>
              <a:t>Seungwon Lee, </a:t>
            </a:r>
            <a:r>
              <a:rPr lang="en-US" b="1" u="sng" dirty="0" err="1" smtClean="0">
                <a:solidFill>
                  <a:schemeClr val="tx1"/>
                </a:solidFill>
              </a:rPr>
              <a:t>Chengxing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Zhai</a:t>
            </a:r>
            <a:r>
              <a:rPr lang="en-US" dirty="0" smtClean="0">
                <a:solidFill>
                  <a:schemeClr val="tx1"/>
                </a:solidFill>
              </a:rPr>
              <a:t>, Lei Pan, Jonathan Jiang, </a:t>
            </a:r>
            <a:r>
              <a:rPr lang="en-US" dirty="0" err="1" smtClean="0">
                <a:solidFill>
                  <a:schemeClr val="tx1"/>
                </a:solidFill>
              </a:rPr>
              <a:t>Benyang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Tang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i="1" dirty="0" smtClean="0">
                <a:solidFill>
                  <a:schemeClr val="tx1"/>
                </a:solidFill>
                <a:ea typeface="+mn-ea"/>
              </a:rPr>
              <a:t>Jet Propulsion Laboratory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0885" y="6042369"/>
            <a:ext cx="487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Funded by NASA ROSES CMAC-11 Program</a:t>
            </a:r>
            <a:endParaRPr lang="en-US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600200"/>
            <a:ext cx="9042400" cy="4965700"/>
          </a:xfrm>
        </p:spPr>
        <p:txBody>
          <a:bodyPr/>
          <a:lstStyle/>
          <a:p>
            <a:r>
              <a:rPr lang="en-US" sz="1600" dirty="0" smtClean="0"/>
              <a:t>A tool survey was given to students, and students comments were collected.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Comments from students for appreciation:</a:t>
            </a:r>
          </a:p>
          <a:p>
            <a:pPr lvl="1"/>
            <a:r>
              <a:rPr lang="en-US" sz="1600" dirty="0" smtClean="0"/>
              <a:t>“I found the tool to be very user-friendly.”</a:t>
            </a:r>
          </a:p>
          <a:p>
            <a:pPr lvl="1"/>
            <a:r>
              <a:rPr lang="en-US" sz="1600" dirty="0" smtClean="0"/>
              <a:t>“It is really straightforward to use.”</a:t>
            </a:r>
          </a:p>
          <a:p>
            <a:pPr lvl="1"/>
            <a:r>
              <a:rPr lang="en-US" sz="1600" dirty="0" smtClean="0"/>
              <a:t>“It is not so difficult to use, seems intuitive.”</a:t>
            </a:r>
          </a:p>
          <a:p>
            <a:pPr lvl="1"/>
            <a:r>
              <a:rPr lang="en-US" sz="1600" dirty="0" smtClean="0"/>
              <a:t>“It was very useful for the exploratory analysis”</a:t>
            </a:r>
          </a:p>
          <a:p>
            <a:pPr lvl="1"/>
            <a:r>
              <a:rPr lang="en-US" sz="1600" dirty="0" smtClean="0"/>
              <a:t>“The web tool was pretty instrumental in the completion of the research project.”</a:t>
            </a:r>
          </a:p>
          <a:p>
            <a:pPr lvl="1"/>
            <a:r>
              <a:rPr lang="en-US" sz="1600" dirty="0" smtClean="0"/>
              <a:t>“I could see this tool </a:t>
            </a:r>
            <a:r>
              <a:rPr lang="en-US" sz="1600" dirty="0" smtClean="0"/>
              <a:t>being </a:t>
            </a:r>
            <a:r>
              <a:rPr lang="en-US" sz="1600" dirty="0" smtClean="0"/>
              <a:t>easily used in classroom settings.”</a:t>
            </a:r>
            <a:endParaRPr lang="en-US" sz="1600" dirty="0"/>
          </a:p>
          <a:p>
            <a:r>
              <a:rPr lang="en-US" sz="2000" b="1" dirty="0" smtClean="0">
                <a:solidFill>
                  <a:srgbClr val="0000FF"/>
                </a:solidFill>
              </a:rPr>
              <a:t>Comments from students for improvement:</a:t>
            </a:r>
          </a:p>
          <a:p>
            <a:pPr lvl="1"/>
            <a:r>
              <a:rPr lang="en-US" sz="1600" dirty="0" smtClean="0"/>
              <a:t>“Provide a comprehensive description of the datasets available.”</a:t>
            </a:r>
          </a:p>
          <a:p>
            <a:pPr lvl="1"/>
            <a:r>
              <a:rPr lang="en-US" sz="1600" dirty="0" smtClean="0"/>
              <a:t>“Provide the time ranges over which the variables are available.” </a:t>
            </a:r>
          </a:p>
          <a:p>
            <a:pPr lvl="1"/>
            <a:r>
              <a:rPr lang="en-US" sz="1600" dirty="0" smtClean="0"/>
              <a:t>“Provide a tool to download data with a user specified condition (time, space, grid resolution for more detailed analyses in other programs.” </a:t>
            </a:r>
          </a:p>
          <a:p>
            <a:pPr lvl="1"/>
            <a:r>
              <a:rPr lang="en-US" sz="1600" dirty="0" smtClean="0"/>
              <a:t>“Provide interactive visualization capabilities: interactive space selection, color range selection, etc.”</a:t>
            </a:r>
          </a:p>
          <a:p>
            <a:pPr lvl="1"/>
            <a:r>
              <a:rPr lang="en-US" sz="1600" dirty="0" smtClean="0"/>
              <a:t>“Provide an exemplary picture of each analysis tool’s output”</a:t>
            </a:r>
          </a:p>
          <a:p>
            <a:endParaRPr lang="en-US" sz="1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0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229600" cy="5156199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Climate Model Diagnostic Analyzer (CMDA) 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s a </a:t>
            </a:r>
            <a:r>
              <a:rPr lang="en-US" sz="2000" strike="sngStrike" dirty="0" smtClean="0"/>
              <a:t>web-service oriented system</a:t>
            </a:r>
            <a:r>
              <a:rPr lang="en-US" sz="2000" dirty="0" smtClean="0"/>
              <a:t> </a:t>
            </a:r>
            <a:r>
              <a:rPr lang="en-US" sz="2000" dirty="0" smtClean="0"/>
              <a:t>web-based tool to </a:t>
            </a:r>
            <a:r>
              <a:rPr lang="en-US" sz="2000" dirty="0" smtClean="0"/>
              <a:t>enable multi-aspect physics-based climate data analyses.</a:t>
            </a:r>
          </a:p>
          <a:p>
            <a:r>
              <a:rPr lang="en-US" sz="2000" dirty="0" smtClean="0"/>
              <a:t>Supports the comprehensive use of multiple observational data, reanalysis data, and model outputs.  </a:t>
            </a:r>
          </a:p>
          <a:p>
            <a:r>
              <a:rPr lang="en-US" sz="2000" dirty="0" smtClean="0"/>
              <a:t>Requires no local installation nor local data storage. </a:t>
            </a:r>
          </a:p>
          <a:p>
            <a:r>
              <a:rPr lang="en-US" sz="2000" dirty="0" smtClean="0"/>
              <a:t>Is integrated into Amazon cloud environment </a:t>
            </a:r>
            <a:r>
              <a:rPr lang="en-US" sz="2000" dirty="0" smtClean="0"/>
              <a:t>using JPL </a:t>
            </a:r>
            <a:r>
              <a:rPr lang="en-US" sz="2000" dirty="0" err="1" smtClean="0"/>
              <a:t>EarthKit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Wa</a:t>
            </a:r>
            <a:r>
              <a:rPr lang="en-US" sz="2000" dirty="0" smtClean="0"/>
              <a:t>s </a:t>
            </a:r>
            <a:r>
              <a:rPr lang="en-US" sz="2000" dirty="0" smtClean="0"/>
              <a:t>used as an educational tool for the summer school organized by JPL’s Center for Climate Science in Sep 2014.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s proven to be easy to use and </a:t>
            </a:r>
            <a:r>
              <a:rPr lang="en-US" sz="2000" u="sng" dirty="0" smtClean="0"/>
              <a:t>customizable </a:t>
            </a:r>
            <a:r>
              <a:rPr lang="en-US" sz="2000" u="sng" dirty="0" smtClean="0"/>
              <a:t>for </a:t>
            </a:r>
            <a:r>
              <a:rPr lang="en-US" sz="2000" u="sng" dirty="0" smtClean="0"/>
              <a:t>education</a:t>
            </a:r>
            <a:r>
              <a:rPr lang="en-US" sz="2000" dirty="0" smtClean="0"/>
              <a:t>. </a:t>
            </a:r>
            <a:endParaRPr lang="en-US" sz="2000" dirty="0" smtClean="0"/>
          </a:p>
          <a:p>
            <a:r>
              <a:rPr lang="en-US" sz="2000" dirty="0" smtClean="0"/>
              <a:t>Is actively developed to add new features and capabilities: user work flow design, execution provenance collection and query, etc.</a:t>
            </a:r>
          </a:p>
          <a:p>
            <a:r>
              <a:rPr lang="en-US" sz="2000" dirty="0" smtClean="0"/>
              <a:t>Will be an open-source Apache project soon.  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0281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CMDA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Local Server (open for public)</a:t>
            </a:r>
            <a:endParaRPr lang="en-US" sz="2400" dirty="0"/>
          </a:p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http://cmacws4.jpl.nasa.gov:8080/cmac</a:t>
            </a:r>
            <a:endParaRPr lang="en-US" sz="2800" dirty="0" smtClean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400" dirty="0"/>
              <a:t>Cloud Computing (open only during the summer school)</a:t>
            </a:r>
            <a:endParaRPr lang="en-US" sz="2400" dirty="0">
              <a:hlinkClick r:id="rId3"/>
            </a:endParaRPr>
          </a:p>
          <a:p>
            <a:pPr marL="0" indent="0" algn="ctr">
              <a:buNone/>
            </a:pPr>
            <a:r>
              <a:rPr lang="en-US" sz="2800" dirty="0">
                <a:hlinkClick r:id="rId3"/>
              </a:rPr>
              <a:t>http://climate.earthkit.jpl.net/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We are looking for new collaboration for educational and scientific use of CMDA (Please contact the authors).</a:t>
            </a:r>
          </a:p>
          <a:p>
            <a:pPr marL="0" indent="0" algn="ctr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2520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092200" y="2130425"/>
            <a:ext cx="7315200" cy="1470025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cs typeface="Comic Sans MS" charset="0"/>
              </a:rPr>
              <a:t>CMDA Analysis Tools:</a:t>
            </a:r>
            <a:br>
              <a:rPr lang="en-US" dirty="0" smtClean="0">
                <a:latin typeface="Comic Sans MS" charset="0"/>
                <a:cs typeface="Comic Sans MS" charset="0"/>
              </a:rPr>
            </a:br>
            <a:r>
              <a:rPr lang="en-US" dirty="0" smtClean="0">
                <a:latin typeface="Comic Sans MS" charset="0"/>
                <a:cs typeface="Comic Sans MS" charset="0"/>
              </a:rPr>
              <a:t>Screenshots</a:t>
            </a:r>
            <a:endParaRPr lang="en-US" dirty="0">
              <a:latin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3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2D variable temporal averaging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85" y="1106916"/>
            <a:ext cx="5010736" cy="56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7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2D variable zonal mean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21" y="915239"/>
            <a:ext cx="5317742" cy="58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2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2D variable time series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56" y="929723"/>
            <a:ext cx="5476915" cy="57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4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3D variable pressure-level slice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59" y="867668"/>
            <a:ext cx="5625067" cy="59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3D variable zonal mean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63" y="961908"/>
            <a:ext cx="5584324" cy="589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6108"/>
          </a:xfrm>
        </p:spPr>
        <p:txBody>
          <a:bodyPr/>
          <a:lstStyle/>
          <a:p>
            <a:pPr>
              <a:spcBef>
                <a:spcPts val="1632"/>
              </a:spcBef>
            </a:pPr>
            <a:r>
              <a:rPr lang="en-US" sz="1800" b="1" dirty="0" smtClean="0">
                <a:solidFill>
                  <a:srgbClr val="0000FF"/>
                </a:solidFill>
              </a:rPr>
              <a:t>Climate Model Diagnostic Analyzer (CMDA) enables multi-aspect physics-based climate data analyses </a:t>
            </a:r>
            <a:r>
              <a:rPr lang="en-US" sz="1800" dirty="0" smtClean="0"/>
              <a:t>through comprehensive and synergistic use of observational data, reanalysis data, and model outputs.</a:t>
            </a:r>
          </a:p>
          <a:p>
            <a:pPr>
              <a:spcBef>
                <a:spcPts val="1632"/>
              </a:spcBef>
            </a:pPr>
            <a:r>
              <a:rPr lang="en-US" sz="1800" b="1" dirty="0" smtClean="0">
                <a:solidFill>
                  <a:srgbClr val="0000FF"/>
                </a:solidFill>
              </a:rPr>
              <a:t>CMDA </a:t>
            </a:r>
            <a:r>
              <a:rPr lang="en-US" sz="1800" b="1" strike="sngStrike" dirty="0" smtClean="0">
                <a:solidFill>
                  <a:srgbClr val="0000FF"/>
                </a:solidFill>
              </a:rPr>
              <a:t>has a </a:t>
            </a:r>
            <a:r>
              <a:rPr lang="en-US" sz="1800" b="1" strike="sngStrike" dirty="0">
                <a:solidFill>
                  <a:srgbClr val="0000FF"/>
                </a:solidFill>
              </a:rPr>
              <a:t>web-service oriented </a:t>
            </a:r>
            <a:r>
              <a:rPr lang="en-US" sz="1800" b="1" strike="sngStrike" dirty="0" smtClean="0">
                <a:solidFill>
                  <a:srgbClr val="0000FF"/>
                </a:solidFill>
              </a:rPr>
              <a:t>system</a:t>
            </a:r>
            <a:r>
              <a:rPr lang="en-US" sz="1800" b="1" dirty="0" smtClean="0">
                <a:solidFill>
                  <a:srgbClr val="0000FF"/>
                </a:solidFill>
              </a:rPr>
              <a:t> is a set of </a:t>
            </a:r>
            <a:r>
              <a:rPr lang="en-US" sz="1800" b="1" dirty="0" smtClean="0">
                <a:solidFill>
                  <a:srgbClr val="0000FF"/>
                </a:solidFill>
              </a:rPr>
              <a:t>web services </a:t>
            </a:r>
            <a:r>
              <a:rPr lang="en-US" sz="1800" b="1" dirty="0" smtClean="0">
                <a:solidFill>
                  <a:srgbClr val="0000FF"/>
                </a:solidFill>
              </a:rPr>
              <a:t>with a web interface </a:t>
            </a:r>
            <a:r>
              <a:rPr lang="en-US" sz="1800" dirty="0" smtClean="0"/>
              <a:t>that lets a user </a:t>
            </a:r>
            <a:r>
              <a:rPr lang="en-US" sz="1800" strike="sngStrike" dirty="0" smtClean="0"/>
              <a:t>to</a:t>
            </a:r>
            <a:r>
              <a:rPr lang="en-US" sz="1800" dirty="0" smtClean="0"/>
              <a:t> interact with the </a:t>
            </a:r>
            <a:r>
              <a:rPr lang="en-US" sz="1800" strike="sngStrike" dirty="0" smtClean="0"/>
              <a:t>web server hosting</a:t>
            </a:r>
            <a:r>
              <a:rPr lang="en-US" sz="1800" dirty="0" smtClean="0"/>
              <a:t> CMDA </a:t>
            </a:r>
            <a:r>
              <a:rPr lang="en-US" sz="1800" dirty="0" smtClean="0"/>
              <a:t>server directly </a:t>
            </a:r>
            <a:r>
              <a:rPr lang="en-US" sz="1800" strike="sngStrike" dirty="0" smtClean="0"/>
              <a:t>through</a:t>
            </a:r>
            <a:r>
              <a:rPr lang="en-US" sz="1800" dirty="0" smtClean="0"/>
              <a:t> on a web </a:t>
            </a:r>
            <a:r>
              <a:rPr lang="en-US" sz="1800" dirty="0" smtClean="0"/>
              <a:t>browser.</a:t>
            </a:r>
          </a:p>
          <a:p>
            <a:pPr>
              <a:spcBef>
                <a:spcPts val="1632"/>
              </a:spcBef>
            </a:pPr>
            <a:r>
              <a:rPr lang="en-US" sz="1800" b="1" dirty="0" smtClean="0">
                <a:solidFill>
                  <a:srgbClr val="0000FF"/>
                </a:solidFill>
              </a:rPr>
              <a:t>No local software/library installation is needed. </a:t>
            </a:r>
            <a:r>
              <a:rPr lang="en-US" sz="1800" dirty="0" smtClean="0"/>
              <a:t>All </a:t>
            </a:r>
            <a:r>
              <a:rPr lang="en-US" sz="1800" strike="sngStrike" dirty="0" smtClean="0"/>
              <a:t>computing is</a:t>
            </a:r>
            <a:r>
              <a:rPr lang="en-US" sz="1800" dirty="0" smtClean="0"/>
              <a:t> </a:t>
            </a:r>
            <a:r>
              <a:rPr lang="en-US" sz="1800" dirty="0" smtClean="0"/>
              <a:t>computations are done </a:t>
            </a:r>
            <a:r>
              <a:rPr lang="en-US" sz="1800" strike="sngStrike" dirty="0" smtClean="0"/>
              <a:t>in</a:t>
            </a:r>
            <a:r>
              <a:rPr lang="en-US" sz="1800" dirty="0" smtClean="0"/>
              <a:t> </a:t>
            </a:r>
            <a:r>
              <a:rPr lang="en-US" sz="1800" dirty="0" smtClean="0"/>
              <a:t>on the </a:t>
            </a:r>
            <a:r>
              <a:rPr lang="en-US" sz="1800" strike="sngStrike" dirty="0" smtClean="0"/>
              <a:t>web</a:t>
            </a:r>
            <a:r>
              <a:rPr lang="en-US" sz="1800" dirty="0" smtClean="0"/>
              <a:t> server that hosts CMDA. </a:t>
            </a:r>
            <a:endParaRPr lang="en-US" sz="1800" dirty="0"/>
          </a:p>
          <a:p>
            <a:pPr>
              <a:spcBef>
                <a:spcPts val="1632"/>
              </a:spcBef>
            </a:pPr>
            <a:r>
              <a:rPr lang="en-US" sz="1800" b="1" dirty="0" smtClean="0">
                <a:solidFill>
                  <a:srgbClr val="0000FF"/>
                </a:solidFill>
              </a:rPr>
              <a:t>No </a:t>
            </a:r>
            <a:r>
              <a:rPr lang="en-US" sz="1800" b="1" u="sng" dirty="0" smtClean="0">
                <a:solidFill>
                  <a:srgbClr val="0000FF"/>
                </a:solidFill>
              </a:rPr>
              <a:t>raw</a:t>
            </a:r>
            <a:r>
              <a:rPr lang="en-US" sz="1800" b="1" dirty="0" smtClean="0">
                <a:solidFill>
                  <a:srgbClr val="0000FF"/>
                </a:solidFill>
              </a:rPr>
              <a:t> data </a:t>
            </a:r>
            <a:r>
              <a:rPr lang="en-US" sz="1800" b="1" dirty="0" smtClean="0">
                <a:solidFill>
                  <a:srgbClr val="0000FF"/>
                </a:solidFill>
              </a:rPr>
              <a:t>download to the user disk is needed. </a:t>
            </a:r>
            <a:r>
              <a:rPr lang="en-US" sz="1800" dirty="0" smtClean="0"/>
              <a:t>All </a:t>
            </a:r>
            <a:r>
              <a:rPr lang="en-US" sz="1800" strike="sngStrike" dirty="0" smtClean="0"/>
              <a:t>relevant</a:t>
            </a:r>
            <a:r>
              <a:rPr lang="en-US" sz="1800" dirty="0" smtClean="0"/>
              <a:t> datasets </a:t>
            </a:r>
            <a:r>
              <a:rPr lang="en-US" sz="1800" u="sng" dirty="0" smtClean="0"/>
              <a:t>involved</a:t>
            </a:r>
            <a:r>
              <a:rPr lang="en-US" sz="1800" dirty="0" smtClean="0"/>
              <a:t> are </a:t>
            </a:r>
            <a:r>
              <a:rPr lang="en-US" sz="1800" dirty="0" smtClean="0"/>
              <a:t>stored </a:t>
            </a:r>
            <a:r>
              <a:rPr lang="en-US" sz="1800" strike="sngStrike" dirty="0" smtClean="0"/>
              <a:t>in</a:t>
            </a:r>
            <a:r>
              <a:rPr lang="en-US" sz="1800" dirty="0" smtClean="0"/>
              <a:t> </a:t>
            </a:r>
            <a:r>
              <a:rPr lang="en-US" sz="1800" dirty="0" smtClean="0"/>
              <a:t>on the </a:t>
            </a:r>
            <a:r>
              <a:rPr lang="en-US" sz="1800" dirty="0" smtClean="0"/>
              <a:t>disk </a:t>
            </a:r>
            <a:r>
              <a:rPr lang="en-US" sz="1800" strike="sngStrike" dirty="0" smtClean="0"/>
              <a:t>storage</a:t>
            </a:r>
            <a:r>
              <a:rPr lang="en-US" sz="1800" dirty="0" smtClean="0"/>
              <a:t> connected to the </a:t>
            </a:r>
            <a:r>
              <a:rPr lang="en-US" sz="1800" strike="sngStrike" dirty="0" smtClean="0"/>
              <a:t>web</a:t>
            </a:r>
            <a:r>
              <a:rPr lang="en-US" sz="1800" dirty="0" smtClean="0"/>
              <a:t> server.</a:t>
            </a:r>
            <a:endParaRPr lang="en-US" sz="1800" dirty="0"/>
          </a:p>
          <a:p>
            <a:pPr>
              <a:spcBef>
                <a:spcPts val="1632"/>
              </a:spcBef>
            </a:pPr>
            <a:r>
              <a:rPr lang="en-US" sz="1800" b="1" dirty="0" smtClean="0">
                <a:solidFill>
                  <a:srgbClr val="0000FF"/>
                </a:solidFill>
              </a:rPr>
              <a:t>Each user is assigned to their own </a:t>
            </a:r>
            <a:r>
              <a:rPr lang="en-US" sz="1800" b="1" strike="sngStrike" dirty="0" smtClean="0">
                <a:solidFill>
                  <a:srgbClr val="0000FF"/>
                </a:solidFill>
              </a:rPr>
              <a:t>web</a:t>
            </a:r>
            <a:r>
              <a:rPr lang="en-US" sz="1800" b="1" dirty="0" smtClean="0">
                <a:solidFill>
                  <a:srgbClr val="0000FF"/>
                </a:solidFill>
              </a:rPr>
              <a:t> server</a:t>
            </a:r>
            <a:r>
              <a:rPr lang="en-US" sz="1800" dirty="0" smtClean="0">
                <a:solidFill>
                  <a:srgbClr val="0000FF"/>
                </a:solidFill>
              </a:rPr>
              <a:t>, </a:t>
            </a:r>
            <a:r>
              <a:rPr lang="en-US" sz="1800" dirty="0" smtClean="0"/>
              <a:t>which is running on the Amazon cloud </a:t>
            </a:r>
            <a:r>
              <a:rPr lang="en-US" sz="1800" strike="sngStrike" dirty="0" smtClean="0"/>
              <a:t>system</a:t>
            </a:r>
            <a:r>
              <a:rPr lang="en-US" sz="1800" dirty="0" smtClean="0"/>
              <a:t>. There is no </a:t>
            </a:r>
            <a:r>
              <a:rPr lang="en-US" sz="1800" u="sng" dirty="0" smtClean="0"/>
              <a:t>competing in</a:t>
            </a:r>
            <a:r>
              <a:rPr lang="en-US" sz="1800" dirty="0" smtClean="0"/>
              <a:t> computational resources </a:t>
            </a:r>
            <a:r>
              <a:rPr lang="en-US" sz="1800" strike="sngStrike" dirty="0" smtClean="0"/>
              <a:t>conflicts/overload</a:t>
            </a:r>
            <a:r>
              <a:rPr lang="en-US" sz="1800" dirty="0" smtClean="0"/>
              <a:t> among users.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217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3D variable average vertical profile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1" y="956106"/>
            <a:ext cx="7676588" cy="59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2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Correlation/Scatter/Histogram </a:t>
            </a:r>
            <a:endParaRPr lang="en-US" sz="34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897432"/>
            <a:ext cx="9144000" cy="5862601"/>
            <a:chOff x="0" y="897432"/>
            <a:chExt cx="9144000" cy="5862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939" y="897432"/>
              <a:ext cx="8229600" cy="32217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107027"/>
              <a:ext cx="3439335" cy="265300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67172" y="4313431"/>
              <a:ext cx="2976828" cy="2201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042" y="4405523"/>
              <a:ext cx="2943346" cy="219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7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Difference Plot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848"/>
            <a:ext cx="9144000" cy="2489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46" y="3415770"/>
            <a:ext cx="62992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36"/>
            <a:ext cx="8229600" cy="1143000"/>
          </a:xfrm>
        </p:spPr>
        <p:txBody>
          <a:bodyPr/>
          <a:lstStyle/>
          <a:p>
            <a:r>
              <a:rPr lang="en-US" sz="3400" dirty="0" smtClean="0"/>
              <a:t>Conditional Sampling</a:t>
            </a:r>
            <a:endParaRPr lang="en-US" sz="3400" dirty="0"/>
          </a:p>
        </p:txBody>
      </p:sp>
      <p:grpSp>
        <p:nvGrpSpPr>
          <p:cNvPr id="6" name="Group 5"/>
          <p:cNvGrpSpPr/>
          <p:nvPr/>
        </p:nvGrpSpPr>
        <p:grpSpPr>
          <a:xfrm>
            <a:off x="780465" y="901141"/>
            <a:ext cx="8161805" cy="5956859"/>
            <a:chOff x="780465" y="901141"/>
            <a:chExt cx="8161805" cy="59568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65" y="901141"/>
              <a:ext cx="8161805" cy="335281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540" y="4457219"/>
              <a:ext cx="3299566" cy="24007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847" y="4386047"/>
              <a:ext cx="3200078" cy="2471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47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864606" y="2130425"/>
            <a:ext cx="5782980" cy="1470025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cs typeface="Comic Sans MS" charset="0"/>
              </a:rPr>
              <a:t>Student Group Research Topics</a:t>
            </a:r>
            <a:endParaRPr lang="en-US" dirty="0">
              <a:latin typeface="Comic Sans MS" charset="0"/>
              <a:cs typeface="Comic Sans M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Comic Sans MS"/>
                <a:ea typeface="+mn-ea"/>
                <a:cs typeface="Comic Sans MS"/>
              </a:rPr>
              <a:t>2014 Summer School,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JPL Center for Climate Sciences</a:t>
            </a:r>
            <a:endParaRPr lang="en-US" dirty="0" smtClean="0">
              <a:latin typeface="Comic Sans MS"/>
              <a:ea typeface="+mn-ea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6276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4274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Topic: surface </a:t>
            </a:r>
            <a:r>
              <a:rPr lang="en-US" sz="1800" dirty="0">
                <a:solidFill>
                  <a:srgbClr val="FF0000"/>
                </a:solidFill>
              </a:rPr>
              <a:t>and deep ocean </a:t>
            </a:r>
            <a:r>
              <a:rPr lang="en-US" sz="1800" dirty="0" smtClean="0">
                <a:solidFill>
                  <a:srgbClr val="FF0000"/>
                </a:solidFill>
              </a:rPr>
              <a:t>connections</a:t>
            </a:r>
            <a:r>
              <a:rPr lang="en-US" sz="1800" dirty="0"/>
              <a:t> </a:t>
            </a:r>
          </a:p>
          <a:p>
            <a:r>
              <a:rPr lang="en-US" sz="1800" dirty="0" smtClean="0"/>
              <a:t>Datasets: </a:t>
            </a:r>
            <a:r>
              <a:rPr lang="en-US" sz="1800" dirty="0"/>
              <a:t>ARGO deep ocean temperature, AMSRE sea surface </a:t>
            </a:r>
            <a:r>
              <a:rPr lang="en-US" sz="1800" dirty="0" smtClean="0"/>
              <a:t>temperature</a:t>
            </a:r>
            <a:endParaRPr lang="en-US" sz="1800" dirty="0"/>
          </a:p>
          <a:p>
            <a:r>
              <a:rPr lang="en-US" sz="1800" dirty="0" smtClean="0"/>
              <a:t>Geographic </a:t>
            </a:r>
            <a:r>
              <a:rPr lang="en-US" sz="1800" dirty="0"/>
              <a:t>foci: high latitudes (+-90-60), mid latitudes (+-60-30), low latitudes (+-30-0</a:t>
            </a:r>
            <a:r>
              <a:rPr lang="en-US" sz="1800" dirty="0" smtClean="0"/>
              <a:t>)</a:t>
            </a:r>
            <a:endParaRPr lang="en-US" sz="1800" dirty="0"/>
          </a:p>
          <a:p>
            <a:r>
              <a:rPr lang="en-US" sz="1800" dirty="0"/>
              <a:t>Questions:</a:t>
            </a:r>
          </a:p>
          <a:p>
            <a:pPr lvl="1"/>
            <a:r>
              <a:rPr lang="en-US" sz="1800" dirty="0"/>
              <a:t>How is the seasonal cycle of the observations related to model output? Are there regional differences in agreement?</a:t>
            </a:r>
          </a:p>
          <a:p>
            <a:pPr lvl="1"/>
            <a:r>
              <a:rPr lang="en-US" sz="1800" dirty="0"/>
              <a:t>Besides the seasonality – are there other features in the time series you observe? Are they regionally dependent and can you identify potential causes?</a:t>
            </a:r>
          </a:p>
          <a:p>
            <a:pPr lvl="1"/>
            <a:r>
              <a:rPr lang="en-US" sz="1800" dirty="0"/>
              <a:t>How are the surface temperatures related to the deep temperatures? Is there a depth where the relationship breaks down? Are there regional differences? Try to identify causes</a:t>
            </a:r>
            <a:r>
              <a:rPr lang="en-US" sz="1800" dirty="0" smtClean="0"/>
              <a:t>.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Contact Scientist: Dr. Carmen </a:t>
            </a:r>
            <a:r>
              <a:rPr lang="en-US" sz="1800" dirty="0" err="1" smtClean="0">
                <a:solidFill>
                  <a:srgbClr val="0000FF"/>
                </a:solidFill>
              </a:rPr>
              <a:t>Boening</a:t>
            </a:r>
            <a:r>
              <a:rPr lang="en-US" sz="1800" dirty="0" smtClean="0">
                <a:solidFill>
                  <a:srgbClr val="0000FF"/>
                </a:solidFill>
              </a:rPr>
              <a:t> (</a:t>
            </a:r>
            <a:r>
              <a:rPr lang="en-US" sz="1800" dirty="0" err="1" smtClean="0">
                <a:solidFill>
                  <a:srgbClr val="0000FF"/>
                </a:solidFill>
              </a:rPr>
              <a:t>Carmen.Boening@jpl.nasa.gov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56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4274"/>
          </a:xfrm>
        </p:spPr>
        <p:txBody>
          <a:bodyPr/>
          <a:lstStyle/>
          <a:p>
            <a:r>
              <a:rPr lang="en-US" sz="1600" dirty="0" smtClean="0">
                <a:solidFill>
                  <a:srgbClr val="FF0000"/>
                </a:solidFill>
              </a:rPr>
              <a:t>Topic: </a:t>
            </a:r>
            <a:r>
              <a:rPr lang="en-US" sz="1600" dirty="0">
                <a:solidFill>
                  <a:srgbClr val="FF0000"/>
                </a:solidFill>
              </a:rPr>
              <a:t>o</a:t>
            </a:r>
            <a:r>
              <a:rPr lang="en-US" sz="1600" dirty="0" smtClean="0">
                <a:solidFill>
                  <a:srgbClr val="FF0000"/>
                </a:solidFill>
              </a:rPr>
              <a:t>bserved </a:t>
            </a:r>
            <a:r>
              <a:rPr lang="en-US" sz="1600" dirty="0" err="1">
                <a:solidFill>
                  <a:srgbClr val="FF0000"/>
                </a:solidFill>
              </a:rPr>
              <a:t>Variabilities</a:t>
            </a:r>
            <a:r>
              <a:rPr lang="en-US" sz="1600" dirty="0">
                <a:solidFill>
                  <a:srgbClr val="FF0000"/>
                </a:solidFill>
              </a:rPr>
              <a:t> of Clouds and Precipitation 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Datasets</a:t>
            </a:r>
            <a:r>
              <a:rPr lang="en-US" sz="1600" dirty="0"/>
              <a:t>: MODIS total cloud fraction, TRMM precipitation, AMSR-E sea surface temperature, </a:t>
            </a:r>
            <a:r>
              <a:rPr lang="en-US" sz="1600" dirty="0" smtClean="0"/>
              <a:t>CERES surface </a:t>
            </a:r>
            <a:r>
              <a:rPr lang="en-US" sz="1600" dirty="0" err="1"/>
              <a:t>downwelling</a:t>
            </a:r>
            <a:r>
              <a:rPr lang="en-US" sz="1600" dirty="0"/>
              <a:t> </a:t>
            </a:r>
            <a:r>
              <a:rPr lang="en-US" sz="1600" dirty="0" err="1"/>
              <a:t>longwave</a:t>
            </a:r>
            <a:r>
              <a:rPr lang="en-US" sz="1600" dirty="0"/>
              <a:t> and shortwave </a:t>
            </a:r>
            <a:r>
              <a:rPr lang="en-US" sz="1600" dirty="0" smtClean="0"/>
              <a:t>radiation</a:t>
            </a:r>
            <a:endParaRPr lang="en-US" sz="1600" dirty="0"/>
          </a:p>
          <a:p>
            <a:r>
              <a:rPr lang="en-US" sz="1600" dirty="0"/>
              <a:t>Geographic foci: global, tropics (15S-15N), subtropics (15-30S/N), mid-latitude (30-50S/N) and selected regions (ITCZ, northeast Pacific and southeast Pacific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/>
              <a:t>Questions:</a:t>
            </a:r>
          </a:p>
          <a:p>
            <a:pPr lvl="1"/>
            <a:r>
              <a:rPr lang="en-US" sz="1600" dirty="0"/>
              <a:t>What are the spatial distributions of clouds and precipitation? Are their distributions related to underlying sea surface temperature? (2-D maps; zonal-mean plots; scatter plots; conditional sampling plots)</a:t>
            </a:r>
          </a:p>
          <a:p>
            <a:pPr lvl="1"/>
            <a:r>
              <a:rPr lang="en-US" sz="1600" dirty="0"/>
              <a:t>What are the seasonal and </a:t>
            </a:r>
            <a:r>
              <a:rPr lang="en-US" sz="1600" dirty="0" err="1"/>
              <a:t>interannual</a:t>
            </a:r>
            <a:r>
              <a:rPr lang="en-US" sz="1600" dirty="0"/>
              <a:t> variations of clouds and precipitation over the regional above? Are there detectable trends in each region? Are these temporal evolutions correlated with underlying sea surface temperature changes?</a:t>
            </a:r>
          </a:p>
          <a:p>
            <a:pPr lvl="1"/>
            <a:r>
              <a:rPr lang="en-US" sz="1600" dirty="0"/>
              <a:t>What are the </a:t>
            </a:r>
            <a:r>
              <a:rPr lang="en-US" sz="1600" dirty="0" err="1"/>
              <a:t>radiative</a:t>
            </a:r>
            <a:r>
              <a:rPr lang="en-US" sz="1600" dirty="0"/>
              <a:t> effects of clouds? How are the cloud </a:t>
            </a:r>
            <a:r>
              <a:rPr lang="en-US" sz="1600" dirty="0" err="1"/>
              <a:t>radiative</a:t>
            </a:r>
            <a:r>
              <a:rPr lang="en-US" sz="1600" dirty="0"/>
              <a:t> effects varying with time?</a:t>
            </a:r>
          </a:p>
          <a:p>
            <a:pPr lvl="1"/>
            <a:r>
              <a:rPr lang="en-US" sz="1600" dirty="0"/>
              <a:t>What is the histogram of precipitation? Are there detectable changes of precipitation histogram over the past decade?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Contact Scientist: Dr. </a:t>
            </a:r>
            <a:r>
              <a:rPr lang="en-US" sz="1600" dirty="0" err="1" smtClean="0">
                <a:solidFill>
                  <a:srgbClr val="0000FF"/>
                </a:solidFill>
              </a:rPr>
              <a:t>Hui</a:t>
            </a:r>
            <a:r>
              <a:rPr lang="en-US" sz="1600" dirty="0" smtClean="0">
                <a:solidFill>
                  <a:srgbClr val="0000FF"/>
                </a:solidFill>
              </a:rPr>
              <a:t> Su (</a:t>
            </a:r>
            <a:r>
              <a:rPr lang="en-US" sz="1600" dirty="0" err="1" smtClean="0">
                <a:solidFill>
                  <a:srgbClr val="0000FF"/>
                </a:solidFill>
              </a:rPr>
              <a:t>Hui.Su@jpl.nasa.gov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8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71331"/>
          </a:xfrm>
        </p:spPr>
        <p:txBody>
          <a:bodyPr/>
          <a:lstStyle/>
          <a:p>
            <a:r>
              <a:rPr lang="en-US" sz="1600" dirty="0" smtClean="0">
                <a:solidFill>
                  <a:srgbClr val="FF0000"/>
                </a:solidFill>
              </a:rPr>
              <a:t>Topic: </a:t>
            </a:r>
            <a:r>
              <a:rPr lang="en-US" sz="1600" dirty="0" err="1" smtClean="0">
                <a:solidFill>
                  <a:srgbClr val="FF0000"/>
                </a:solidFill>
              </a:rPr>
              <a:t>modelled</a:t>
            </a:r>
            <a:r>
              <a:rPr lang="en-US" sz="1600" dirty="0" smtClean="0">
                <a:solidFill>
                  <a:srgbClr val="FF0000"/>
                </a:solidFill>
              </a:rPr>
              <a:t> spatial </a:t>
            </a:r>
            <a:r>
              <a:rPr lang="en-US" sz="1600" dirty="0">
                <a:solidFill>
                  <a:srgbClr val="FF0000"/>
                </a:solidFill>
              </a:rPr>
              <a:t>and temporal </a:t>
            </a:r>
            <a:r>
              <a:rPr lang="en-US" sz="1600" dirty="0" err="1">
                <a:solidFill>
                  <a:srgbClr val="FF0000"/>
                </a:solidFill>
              </a:rPr>
              <a:t>variabilities</a:t>
            </a:r>
            <a:r>
              <a:rPr lang="en-US" sz="1600" dirty="0">
                <a:solidFill>
                  <a:srgbClr val="FF0000"/>
                </a:solidFill>
              </a:rPr>
              <a:t> of clouds and </a:t>
            </a:r>
            <a:r>
              <a:rPr lang="en-US" sz="1600" dirty="0" smtClean="0">
                <a:solidFill>
                  <a:srgbClr val="FF0000"/>
                </a:solidFill>
              </a:rPr>
              <a:t>precipitation</a:t>
            </a:r>
            <a:endParaRPr lang="en-US" sz="1600" dirty="0"/>
          </a:p>
          <a:p>
            <a:r>
              <a:rPr lang="en-US" sz="1600" dirty="0"/>
              <a:t>Datasets: CMIP5 simulations of total cloud fraction, precipitation and surface </a:t>
            </a:r>
            <a:r>
              <a:rPr lang="en-US" sz="1600" dirty="0" err="1"/>
              <a:t>radiative</a:t>
            </a:r>
            <a:r>
              <a:rPr lang="en-US" sz="1600" dirty="0"/>
              <a:t> </a:t>
            </a:r>
            <a:r>
              <a:rPr lang="en-US" sz="1600" dirty="0" smtClean="0"/>
              <a:t>fluxes</a:t>
            </a:r>
            <a:endParaRPr lang="en-US" sz="1600" dirty="0"/>
          </a:p>
          <a:p>
            <a:r>
              <a:rPr lang="en-US" sz="1600" dirty="0"/>
              <a:t>Geographic foci: global, tropics (15S-15N), subtropics (15-30S/N), mid-latitude (30-50S/N) and selected regions (ITCZ, northeast Pacific and southeast Pacific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 smtClean="0"/>
              <a:t>Questions: How </a:t>
            </a:r>
            <a:r>
              <a:rPr lang="en-US" sz="1600" dirty="0"/>
              <a:t>do climate models simulate the spatial and temporal </a:t>
            </a:r>
            <a:r>
              <a:rPr lang="en-US" sz="1600" dirty="0" err="1"/>
              <a:t>variabilities</a:t>
            </a:r>
            <a:r>
              <a:rPr lang="en-US" sz="1600" dirty="0"/>
              <a:t> of clouds and precipitation? </a:t>
            </a:r>
            <a:r>
              <a:rPr lang="en-US" sz="1600" dirty="0" smtClean="0"/>
              <a:t>Are </a:t>
            </a:r>
            <a:r>
              <a:rPr lang="en-US" sz="1600" dirty="0"/>
              <a:t>model performances related to models’ climate sensitivity?</a:t>
            </a:r>
          </a:p>
          <a:p>
            <a:r>
              <a:rPr lang="en-US" sz="1600" dirty="0" smtClean="0"/>
              <a:t>Approach</a:t>
            </a:r>
            <a:r>
              <a:rPr lang="en-US" sz="1600" dirty="0"/>
              <a:t>: compare modeled and observed clouds and precipitation in 2-D maps, zonal-mean plots, time series, scatter plots, difference plots; conditional sampling plots; then group models by high-climate-sensitivity and low-climate sensitivity </a:t>
            </a:r>
            <a:r>
              <a:rPr lang="en-US" sz="1600" dirty="0" smtClean="0"/>
              <a:t>models</a:t>
            </a:r>
            <a:endParaRPr lang="en-US" sz="1600" dirty="0"/>
          </a:p>
          <a:p>
            <a:r>
              <a:rPr lang="en-US" sz="1600" dirty="0"/>
              <a:t>Models’ equilibrium climate sensitivity (K):</a:t>
            </a:r>
          </a:p>
          <a:p>
            <a:pPr lvl="1"/>
            <a:r>
              <a:rPr lang="en-US" sz="1400" dirty="0"/>
              <a:t>CCCMA/CANESM2: 3.69</a:t>
            </a:r>
          </a:p>
          <a:p>
            <a:pPr lvl="1"/>
            <a:r>
              <a:rPr lang="en-US" sz="1400" dirty="0"/>
              <a:t>GFDL/ESM2G: 2.39</a:t>
            </a:r>
          </a:p>
          <a:p>
            <a:pPr lvl="1"/>
            <a:r>
              <a:rPr lang="en-US" sz="1400" dirty="0"/>
              <a:t>GISS/E2H: </a:t>
            </a:r>
            <a:r>
              <a:rPr lang="en-US" sz="1400" dirty="0" smtClean="0"/>
              <a:t>2.30</a:t>
            </a:r>
          </a:p>
          <a:p>
            <a:pPr lvl="1"/>
            <a:r>
              <a:rPr lang="en-US" sz="1400" dirty="0"/>
              <a:t>GISS/E2R: </a:t>
            </a:r>
            <a:r>
              <a:rPr lang="en-US" sz="1400" dirty="0" smtClean="0"/>
              <a:t>2.11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 smtClean="0">
                <a:solidFill>
                  <a:srgbClr val="0000FF"/>
                </a:solidFill>
              </a:rPr>
              <a:t>Contact Scientist: Dr. </a:t>
            </a:r>
            <a:r>
              <a:rPr lang="en-US" sz="1600" dirty="0" err="1" smtClean="0">
                <a:solidFill>
                  <a:srgbClr val="0000FF"/>
                </a:solidFill>
              </a:rPr>
              <a:t>Hui</a:t>
            </a:r>
            <a:r>
              <a:rPr lang="en-US" sz="1600" dirty="0" smtClean="0">
                <a:solidFill>
                  <a:srgbClr val="0000FF"/>
                </a:solidFill>
              </a:rPr>
              <a:t> Su (</a:t>
            </a:r>
            <a:r>
              <a:rPr lang="en-US" sz="1600" dirty="0" err="1" smtClean="0">
                <a:solidFill>
                  <a:srgbClr val="0000FF"/>
                </a:solidFill>
              </a:rPr>
              <a:t>Hui.Su@jpl.nasa.gov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9853" y="5042945"/>
            <a:ext cx="38571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Lucida Grande"/>
              <a:buChar char="-"/>
            </a:pPr>
            <a:r>
              <a:rPr lang="en-US" sz="1400" dirty="0" smtClean="0">
                <a:latin typeface="Comic Sans MS"/>
                <a:cs typeface="Comic Sans MS"/>
              </a:rPr>
              <a:t>NCAR</a:t>
            </a:r>
            <a:r>
              <a:rPr lang="en-US" sz="1400" dirty="0">
                <a:latin typeface="Comic Sans MS"/>
                <a:cs typeface="Comic Sans MS"/>
              </a:rPr>
              <a:t>/CAM5: 4.1</a:t>
            </a:r>
          </a:p>
          <a:p>
            <a:pPr marL="742950" lvl="1" indent="-285750">
              <a:buFont typeface="Lucida Grande"/>
              <a:buChar char="-"/>
            </a:pPr>
            <a:r>
              <a:rPr lang="en-US" sz="1400" dirty="0">
                <a:latin typeface="Comic Sans MS"/>
                <a:cs typeface="Comic Sans MS"/>
              </a:rPr>
              <a:t>NCC/NORESM: 2.8</a:t>
            </a:r>
          </a:p>
          <a:p>
            <a:pPr marL="742950" lvl="1" indent="-285750">
              <a:buFont typeface="Lucida Grande"/>
              <a:buChar char="-"/>
            </a:pPr>
            <a:r>
              <a:rPr lang="en-US" sz="1400" dirty="0">
                <a:latin typeface="Comic Sans MS"/>
                <a:cs typeface="Comic Sans MS"/>
              </a:rPr>
              <a:t>UKMO/Hadgem2-ES: 4.59</a:t>
            </a:r>
          </a:p>
        </p:txBody>
      </p:sp>
    </p:spTree>
    <p:extLst>
      <p:ext uri="{BB962C8B-B14F-4D97-AF65-F5344CB8AC3E}">
        <p14:creationId xmlns:p14="http://schemas.microsoft.com/office/powerpoint/2010/main" val="2107274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71331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Topic: </a:t>
            </a:r>
            <a:r>
              <a:rPr lang="en-US" sz="1800" dirty="0">
                <a:solidFill>
                  <a:srgbClr val="FF0000"/>
                </a:solidFill>
              </a:rPr>
              <a:t>Vegetation phenology and climatic </a:t>
            </a:r>
            <a:r>
              <a:rPr lang="en-US" sz="1800" dirty="0" smtClean="0">
                <a:solidFill>
                  <a:srgbClr val="FF0000"/>
                </a:solidFill>
              </a:rPr>
              <a:t>controls</a:t>
            </a:r>
            <a:endParaRPr lang="en-US" sz="1800" dirty="0"/>
          </a:p>
          <a:p>
            <a:r>
              <a:rPr lang="en-US" sz="1800" dirty="0" smtClean="0"/>
              <a:t>Datasets: MODIS leaf area index, AIRS surface </a:t>
            </a:r>
            <a:r>
              <a:rPr lang="en-US" sz="1800" dirty="0"/>
              <a:t>air </a:t>
            </a:r>
            <a:r>
              <a:rPr lang="en-US" sz="1800" dirty="0" smtClean="0"/>
              <a:t>temperature, </a:t>
            </a:r>
            <a:r>
              <a:rPr lang="en-US" sz="1800" dirty="0"/>
              <a:t>TRMM precipitation, </a:t>
            </a:r>
            <a:r>
              <a:rPr lang="en-US" sz="1800" dirty="0" smtClean="0"/>
              <a:t>CERES surface </a:t>
            </a:r>
            <a:r>
              <a:rPr lang="en-US" sz="1800" dirty="0" err="1"/>
              <a:t>downwelling</a:t>
            </a:r>
            <a:r>
              <a:rPr lang="en-US" sz="1800" dirty="0"/>
              <a:t> shortwave </a:t>
            </a:r>
            <a:r>
              <a:rPr lang="en-US" sz="1800" dirty="0" smtClean="0"/>
              <a:t>radiation</a:t>
            </a:r>
            <a:endParaRPr lang="en-US" sz="1800" dirty="0"/>
          </a:p>
          <a:p>
            <a:r>
              <a:rPr lang="en-US" sz="1800" dirty="0"/>
              <a:t>Geographic foci: northern latitude forests of North America, African </a:t>
            </a:r>
            <a:r>
              <a:rPr lang="en-US" sz="1800" dirty="0" err="1"/>
              <a:t>sahel</a:t>
            </a:r>
            <a:r>
              <a:rPr lang="en-US" sz="1800" dirty="0"/>
              <a:t>, </a:t>
            </a:r>
            <a:r>
              <a:rPr lang="en-US" sz="1800" dirty="0" smtClean="0"/>
              <a:t>Australia</a:t>
            </a:r>
            <a:endParaRPr lang="en-US" sz="1800" dirty="0"/>
          </a:p>
          <a:p>
            <a:r>
              <a:rPr lang="en-US" sz="1800" dirty="0"/>
              <a:t>Questions:</a:t>
            </a:r>
          </a:p>
          <a:p>
            <a:pPr lvl="1"/>
            <a:r>
              <a:rPr lang="en-US" sz="1800" dirty="0"/>
              <a:t>How is the seasonal phenology of northern latitude forests influenced by near surface temperature and precipitation?</a:t>
            </a:r>
          </a:p>
          <a:p>
            <a:pPr lvl="1"/>
            <a:r>
              <a:rPr lang="en-US" sz="1800" dirty="0"/>
              <a:t>How are arid system vegetation dynamics influenced by temperature and precipitation?</a:t>
            </a:r>
          </a:p>
          <a:p>
            <a:pPr lvl="1"/>
            <a:r>
              <a:rPr lang="en-US" sz="1800" dirty="0"/>
              <a:t>Can radiation, temperature and precipitation forcing be used to determine the extent to which these systems are energy </a:t>
            </a:r>
            <a:r>
              <a:rPr lang="en-US" sz="1800" dirty="0" err="1"/>
              <a:t>vs</a:t>
            </a:r>
            <a:r>
              <a:rPr lang="en-US" sz="1800" dirty="0"/>
              <a:t> water limited? </a:t>
            </a:r>
          </a:p>
          <a:p>
            <a:pPr lvl="1"/>
            <a:r>
              <a:rPr lang="en-US" sz="1800" dirty="0"/>
              <a:t>What can these datasets say about inter-annual variability in phenology, and the climatic drivers of that variability</a:t>
            </a:r>
            <a:r>
              <a:rPr lang="en-US" sz="1800" dirty="0" smtClean="0"/>
              <a:t>?</a:t>
            </a:r>
            <a:endParaRPr lang="en-US" sz="1800" dirty="0"/>
          </a:p>
          <a:p>
            <a:r>
              <a:rPr lang="en-US" sz="1800" dirty="0" smtClean="0">
                <a:solidFill>
                  <a:srgbClr val="0000FF"/>
                </a:solidFill>
              </a:rPr>
              <a:t>Contact Scientist: Dr. Darren </a:t>
            </a:r>
            <a:r>
              <a:rPr lang="en-US" sz="1800" dirty="0" err="1" smtClean="0">
                <a:solidFill>
                  <a:srgbClr val="0000FF"/>
                </a:solidFill>
              </a:rPr>
              <a:t>Drewry</a:t>
            </a:r>
            <a:r>
              <a:rPr lang="en-US" sz="1800" dirty="0" smtClean="0">
                <a:solidFill>
                  <a:srgbClr val="0000FF"/>
                </a:solidFill>
              </a:rPr>
              <a:t> (</a:t>
            </a:r>
            <a:r>
              <a:rPr lang="en-US" sz="1800" dirty="0" err="1" smtClean="0">
                <a:solidFill>
                  <a:srgbClr val="0000FF"/>
                </a:solidFill>
              </a:rPr>
              <a:t>Darren.T.Drewry@jpl.nasa.gov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1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42"/>
            <a:ext cx="8433118" cy="4883022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Topic: </a:t>
            </a:r>
            <a:r>
              <a:rPr lang="en-US" sz="1800" dirty="0">
                <a:solidFill>
                  <a:srgbClr val="FF0000"/>
                </a:solidFill>
              </a:rPr>
              <a:t>Land water storage variability as a function of human and natural </a:t>
            </a:r>
            <a:r>
              <a:rPr lang="en-US" sz="1800" dirty="0" smtClean="0">
                <a:solidFill>
                  <a:srgbClr val="FF0000"/>
                </a:solidFill>
              </a:rPr>
              <a:t>controls</a:t>
            </a:r>
            <a:r>
              <a:rPr lang="en-US" sz="1800" dirty="0"/>
              <a:t> </a:t>
            </a:r>
          </a:p>
          <a:p>
            <a:r>
              <a:rPr lang="en-US" sz="1800" dirty="0" smtClean="0"/>
              <a:t>Datasets: </a:t>
            </a:r>
            <a:r>
              <a:rPr lang="en-US" sz="1800" dirty="0"/>
              <a:t>GRACE moisture </a:t>
            </a:r>
            <a:r>
              <a:rPr lang="en-US" sz="1800" dirty="0" smtClean="0"/>
              <a:t>storage (equivalent water height over land), </a:t>
            </a:r>
            <a:r>
              <a:rPr lang="en-US" sz="1800" dirty="0"/>
              <a:t>TRMM precipitation, </a:t>
            </a:r>
            <a:r>
              <a:rPr lang="en-US" sz="1800" dirty="0" smtClean="0"/>
              <a:t>CERES surface </a:t>
            </a:r>
            <a:r>
              <a:rPr lang="en-US" sz="1800" dirty="0" err="1"/>
              <a:t>downwelling</a:t>
            </a:r>
            <a:r>
              <a:rPr lang="en-US" sz="1800" dirty="0"/>
              <a:t> shortwave </a:t>
            </a:r>
            <a:r>
              <a:rPr lang="en-US" sz="1800" dirty="0" smtClean="0"/>
              <a:t>radiation</a:t>
            </a:r>
            <a:endParaRPr lang="en-US" sz="1800" dirty="0"/>
          </a:p>
          <a:p>
            <a:r>
              <a:rPr lang="en-US" sz="1800" dirty="0"/>
              <a:t>Geographic foci: Northern India, southwest </a:t>
            </a:r>
            <a:r>
              <a:rPr lang="en-US" sz="1800" dirty="0" smtClean="0"/>
              <a:t>US</a:t>
            </a:r>
            <a:endParaRPr lang="en-US" sz="1800" dirty="0"/>
          </a:p>
          <a:p>
            <a:r>
              <a:rPr lang="en-US" sz="1800" dirty="0"/>
              <a:t>Questions:</a:t>
            </a:r>
          </a:p>
          <a:p>
            <a:pPr lvl="1"/>
            <a:r>
              <a:rPr lang="en-US" sz="1800" dirty="0"/>
              <a:t>Is there an apparent seasonality in GRACE soil water storage in heavily managed (agricultural) regions?</a:t>
            </a:r>
          </a:p>
          <a:p>
            <a:pPr lvl="1"/>
            <a:r>
              <a:rPr lang="en-US" sz="1800" dirty="0"/>
              <a:t>How does that seasonality temporally align with seasonality in precipitation, relative to the agricultural seasons when soil water is used for irrigation?</a:t>
            </a:r>
          </a:p>
          <a:p>
            <a:pPr lvl="1"/>
            <a:r>
              <a:rPr lang="en-US" sz="1800" dirty="0"/>
              <a:t>From these datasets, what conclusions can we draw regarding the primary driver of soil water storage in this system? Can these datasets be used to identify energy and water-limited environments?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Contact Scientist: Dr. </a:t>
            </a:r>
            <a:r>
              <a:rPr lang="en-US" sz="1800" dirty="0" err="1" smtClean="0">
                <a:solidFill>
                  <a:srgbClr val="0000FF"/>
                </a:solidFill>
              </a:rPr>
              <a:t>Konstantinos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Andreadis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</a:rPr>
              <a:t>(</a:t>
            </a:r>
            <a:r>
              <a:rPr lang="en-US" sz="1200" dirty="0" err="1" smtClean="0">
                <a:solidFill>
                  <a:srgbClr val="0000FF"/>
                </a:solidFill>
              </a:rPr>
              <a:t>Konstantinos.M.Andreadis@jpl.nasa.gov</a:t>
            </a:r>
            <a:r>
              <a:rPr lang="en-US" sz="1200" dirty="0" smtClean="0">
                <a:solidFill>
                  <a:srgbClr val="0000FF"/>
                </a:solidFill>
              </a:rPr>
              <a:t>)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0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185067" y="4899045"/>
            <a:ext cx="3728468" cy="1360585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Reanalysis Data from </a:t>
            </a:r>
            <a:r>
              <a:rPr lang="en-US" sz="2000" b="1" dirty="0" smtClean="0">
                <a:solidFill>
                  <a:srgbClr val="000000"/>
                </a:solidFill>
              </a:rPr>
              <a:t>ECMWF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Vertical Wind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Relative </a:t>
            </a:r>
            <a:r>
              <a:rPr lang="en-US" dirty="0" smtClean="0">
                <a:solidFill>
                  <a:srgbClr val="000000"/>
                </a:solidFill>
              </a:rPr>
              <a:t>Humidity</a:t>
            </a:r>
          </a:p>
          <a:p>
            <a:pPr lvl="1">
              <a:buFont typeface="Courier New"/>
              <a:buChar char="o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Snip Single Corner Rectangle 6"/>
          <p:cNvSpPr/>
          <p:nvPr/>
        </p:nvSpPr>
        <p:spPr>
          <a:xfrm>
            <a:off x="4185668" y="3966844"/>
            <a:ext cx="4846563" cy="2853055"/>
          </a:xfrm>
          <a:prstGeom prst="snip1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Observation Data from </a:t>
            </a:r>
            <a:r>
              <a:rPr lang="en-US" sz="2000" b="1" dirty="0" smtClean="0">
                <a:solidFill>
                  <a:srgbClr val="000000"/>
                </a:solidFill>
              </a:rPr>
              <a:t>Obs4MIPs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AMSR-E surface temperature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AIRS </a:t>
            </a:r>
            <a:r>
              <a:rPr lang="en-US" dirty="0">
                <a:solidFill>
                  <a:srgbClr val="000000"/>
                </a:solidFill>
              </a:rPr>
              <a:t>and MLS air temperature &amp; water vapor content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MODIS total cloud fraction, leaf area index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GPCP and TRMM precipitation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AVISO sea surface height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CERES radiation </a:t>
            </a:r>
            <a:r>
              <a:rPr lang="en-US" dirty="0" smtClean="0">
                <a:solidFill>
                  <a:srgbClr val="000000"/>
                </a:solidFill>
              </a:rPr>
              <a:t>fluxes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466497" y="1275100"/>
            <a:ext cx="6647825" cy="2586371"/>
          </a:xfrm>
          <a:prstGeom prst="snip1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Model Outputs from CMIP5 project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Experiments: 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>
                <a:solidFill>
                  <a:srgbClr val="000000"/>
                </a:solidFill>
              </a:rPr>
              <a:t>Historical runs and AMIP runs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Models: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>
                <a:solidFill>
                  <a:srgbClr val="000000"/>
                </a:solidFill>
              </a:rPr>
              <a:t>CCCMA/canesm2, GFDL/esm2g, GISS/e2-h, GISS/e2-r, NCAR/cam5, NCC/</a:t>
            </a:r>
            <a:r>
              <a:rPr lang="en-US" dirty="0" err="1">
                <a:solidFill>
                  <a:srgbClr val="000000"/>
                </a:solidFill>
              </a:rPr>
              <a:t>noresm</a:t>
            </a:r>
            <a:r>
              <a:rPr lang="en-US" dirty="0">
                <a:solidFill>
                  <a:srgbClr val="000000"/>
                </a:solidFill>
              </a:rPr>
              <a:t>, UKMO/hadgem2-es, CCCMA/canam4, CSIRO/mk3.6, GFDL/cm3, IPSL/cm5a-lr, MIROC/miroc5, UKMO/</a:t>
            </a:r>
            <a:r>
              <a:rPr lang="en-US" dirty="0" err="1" smtClean="0">
                <a:solidFill>
                  <a:srgbClr val="000000"/>
                </a:solidFill>
              </a:rPr>
              <a:t>hadgem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buFont typeface="Lucida Grande"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725952">
            <a:off x="786423" y="4364763"/>
            <a:ext cx="1810380" cy="40011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References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 rot="20725952">
            <a:off x="7210842" y="3635499"/>
            <a:ext cx="1810380" cy="40011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References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 rot="20725952">
            <a:off x="6253948" y="1360736"/>
            <a:ext cx="2296045" cy="40011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To be Evaluated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737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864606" y="2130425"/>
            <a:ext cx="5782980" cy="1470025"/>
          </a:xfrm>
        </p:spPr>
        <p:txBody>
          <a:bodyPr/>
          <a:lstStyle/>
          <a:p>
            <a:r>
              <a:rPr lang="en-US" dirty="0" smtClean="0">
                <a:latin typeface="Comic Sans MS" charset="0"/>
                <a:cs typeface="Comic Sans MS" charset="0"/>
              </a:rPr>
              <a:t>Student Group Research Reports</a:t>
            </a:r>
            <a:endParaRPr lang="en-US" dirty="0">
              <a:latin typeface="Comic Sans MS" charset="0"/>
              <a:cs typeface="Comic Sans M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Comic Sans MS"/>
                <a:ea typeface="+mn-ea"/>
                <a:cs typeface="Comic Sans MS"/>
              </a:rPr>
              <a:t>2014 Summer School,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JPL Center for Climate Sciences</a:t>
            </a:r>
            <a:endParaRPr lang="en-US" dirty="0" smtClean="0">
              <a:latin typeface="Comic Sans MS"/>
              <a:ea typeface="+mn-ea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0504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Report Topic #1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4419600" cy="551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7266" y="4305542"/>
            <a:ext cx="44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Models best at mid-latitudes.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Seasonal signals due to data availability.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SST correlated to temperature at depth in some ocean basins.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Warming in some parts of the ocean over the last decade.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omic Sans MS"/>
                <a:cs typeface="Comic Sans MS"/>
              </a:rPr>
              <a:t>Longwave</a:t>
            </a:r>
            <a:r>
              <a:rPr lang="en-US" dirty="0" smtClean="0">
                <a:latin typeface="Comic Sans MS"/>
                <a:cs typeface="Comic Sans MS"/>
              </a:rPr>
              <a:t> radiation is correlated to SST.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599" y="1369311"/>
            <a:ext cx="4549277" cy="260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3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Report Topic #2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17638"/>
            <a:ext cx="7340600" cy="420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690" y="5673714"/>
            <a:ext cx="8738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Regional difference of correlation between cloud fraction and SST.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 particular trends of cloud fraction in tropics are discovered.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Zonal mean analysis may not be the best way to see variation of cloud and precipitation.</a:t>
            </a:r>
          </a:p>
        </p:txBody>
      </p:sp>
    </p:spTree>
    <p:extLst>
      <p:ext uri="{BB962C8B-B14F-4D97-AF65-F5344CB8AC3E}">
        <p14:creationId xmlns:p14="http://schemas.microsoft.com/office/powerpoint/2010/main" val="414784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Report Topic #3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0" y="1282567"/>
            <a:ext cx="3386505" cy="3300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4300" y="1417637"/>
            <a:ext cx="3123095" cy="3463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939486"/>
            <a:ext cx="840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Top-of-atmosphere (TOA) Cloud </a:t>
            </a:r>
            <a:r>
              <a:rPr lang="en-US" dirty="0" err="1" smtClean="0">
                <a:latin typeface="Comic Sans MS"/>
                <a:cs typeface="Comic Sans MS"/>
              </a:rPr>
              <a:t>Radiative</a:t>
            </a:r>
            <a:r>
              <a:rPr lang="en-US" dirty="0" smtClean="0">
                <a:latin typeface="Comic Sans MS"/>
                <a:cs typeface="Comic Sans MS"/>
              </a:rPr>
              <a:t> Effect (CRE) is correlated with  model climate sensitivity.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Low Sensitivity models have negative biases of CRE, high sensitivity models tend to have positive biases.</a:t>
            </a:r>
          </a:p>
        </p:txBody>
      </p:sp>
    </p:spTree>
    <p:extLst>
      <p:ext uri="{BB962C8B-B14F-4D97-AF65-F5344CB8AC3E}">
        <p14:creationId xmlns:p14="http://schemas.microsoft.com/office/powerpoint/2010/main" val="1387872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Report Topic #4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6" y="1261544"/>
            <a:ext cx="3708400" cy="544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215" y="3628295"/>
            <a:ext cx="42227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Australia: water-limited, two rainy/vegetation seasons from different geographic areas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North America Forests: energy-limited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African Sahel: water-limited, lag from peak precipitation to peak Leaf Area Index.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2"/>
          <a:stretch/>
        </p:blipFill>
        <p:spPr>
          <a:xfrm>
            <a:off x="4317103" y="1524000"/>
            <a:ext cx="4265424" cy="2145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6688" y="15240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Southwest </a:t>
            </a:r>
          </a:p>
          <a:p>
            <a:r>
              <a:rPr lang="en-US" dirty="0" smtClean="0"/>
              <a:t>Australia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6002" y="3154947"/>
            <a:ext cx="1082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Report Topic #5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9186" y="4040273"/>
            <a:ext cx="6270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The observations confirm the existence of seasonality in precipitation and soil moisture.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The northern portion of the study area exhibits more pronounced seasonality.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Soil moisture shows memory.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Seasonal lag between precipitation and soil moisture, which could be related to local geology.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3" y="1300301"/>
            <a:ext cx="6908802" cy="2629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2299368" cy="44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1879600"/>
            <a:ext cx="2882900" cy="6096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Single Variable Analysis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6300" y="1879600"/>
            <a:ext cx="2984500" cy="6096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Double Variable Analysis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050" y="4292600"/>
            <a:ext cx="2578100" cy="17653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temporal averaging and plotting</a:t>
            </a:r>
          </a:p>
          <a:p>
            <a:pPr marL="285750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time series generation and plotting</a:t>
            </a:r>
          </a:p>
          <a:p>
            <a:pPr marL="285750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zonal mean calculation and plotting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050" y="3062290"/>
            <a:ext cx="2578100" cy="6096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2-D Variable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02000" y="3086100"/>
            <a:ext cx="2578100" cy="6096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3-D Variable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02000" y="4292600"/>
            <a:ext cx="2578100" cy="17653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vertical profile averaging and plotting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pressure-level slicing and plotting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zonal mean calculation and plotting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9350" y="4292600"/>
            <a:ext cx="2457450" cy="179353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correlation calculation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scatter plotting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histogram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difference calculation and plotting</a:t>
            </a:r>
          </a:p>
          <a:p>
            <a:pPr marL="283464" lvl="1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conditional sampling</a:t>
            </a:r>
          </a:p>
        </p:txBody>
      </p: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flipH="1">
            <a:off x="1435100" y="2489200"/>
            <a:ext cx="1606550" cy="573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3041650" y="2489200"/>
            <a:ext cx="1549400" cy="596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4591050" y="3695700"/>
            <a:ext cx="0" cy="596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6" idx="0"/>
          </p:cNvCxnSpPr>
          <p:nvPr/>
        </p:nvCxnSpPr>
        <p:spPr>
          <a:xfrm>
            <a:off x="1435100" y="3671890"/>
            <a:ext cx="0" cy="620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0"/>
          </p:cNvCxnSpPr>
          <p:nvPr/>
        </p:nvCxnSpPr>
        <p:spPr>
          <a:xfrm>
            <a:off x="7458075" y="2489200"/>
            <a:ext cx="0" cy="180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5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Tool 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95" y="1417638"/>
            <a:ext cx="1951525" cy="2202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986" y="1417638"/>
            <a:ext cx="2041976" cy="2261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087" y="1443522"/>
            <a:ext cx="2080384" cy="2176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335" y="1435100"/>
            <a:ext cx="2201765" cy="2344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95" y="4013200"/>
            <a:ext cx="2405691" cy="25399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02723" y="3975100"/>
            <a:ext cx="3008335" cy="2746833"/>
            <a:chOff x="0" y="897432"/>
            <a:chExt cx="9144000" cy="5862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939" y="897432"/>
              <a:ext cx="8229600" cy="32217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107027"/>
              <a:ext cx="3439335" cy="265300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67172" y="4313431"/>
              <a:ext cx="2976828" cy="220110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3042" y="4405523"/>
              <a:ext cx="2943346" cy="219614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699959" y="3962400"/>
            <a:ext cx="3444042" cy="2641599"/>
            <a:chOff x="780465" y="901141"/>
            <a:chExt cx="8161805" cy="59568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465" y="901141"/>
              <a:ext cx="8161805" cy="335281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0540" y="4457219"/>
              <a:ext cx="3299566" cy="24007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847" y="4386047"/>
              <a:ext cx="3200078" cy="2471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43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Flow Chart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7535" y="20338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9629" y="1740038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 Analysis Tool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679629" y="3243709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Wrap Analysis Tool with Python Caller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6289" y="4604278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Build Web Browser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629" y="4592075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Build Web Service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96289" y="3243709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Virtualize web-service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96289" y="1790267"/>
            <a:ext cx="2634187" cy="6631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Integrate web-service system into Cloud</a:t>
            </a:r>
          </a:p>
        </p:txBody>
      </p: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>
          <a:xfrm>
            <a:off x="1996723" y="2403169"/>
            <a:ext cx="0" cy="840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93537" y="3771199"/>
            <a:ext cx="0" cy="797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9" idx="1"/>
          </p:cNvCxnSpPr>
          <p:nvPr/>
        </p:nvCxnSpPr>
        <p:spPr>
          <a:xfrm>
            <a:off x="3313816" y="4923641"/>
            <a:ext cx="1982473" cy="12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  <a:endCxn id="11" idx="2"/>
          </p:cNvCxnSpPr>
          <p:nvPr/>
        </p:nvCxnSpPr>
        <p:spPr>
          <a:xfrm flipV="1">
            <a:off x="6613383" y="3906840"/>
            <a:ext cx="0" cy="697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12" idx="2"/>
          </p:cNvCxnSpPr>
          <p:nvPr/>
        </p:nvCxnSpPr>
        <p:spPr>
          <a:xfrm flipV="1">
            <a:off x="6613383" y="2453398"/>
            <a:ext cx="0" cy="790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11824" y="3122163"/>
            <a:ext cx="8118394" cy="617521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40" y="79368"/>
            <a:ext cx="8562346" cy="882983"/>
          </a:xfrm>
        </p:spPr>
        <p:txBody>
          <a:bodyPr/>
          <a:lstStyle/>
          <a:p>
            <a:r>
              <a:rPr lang="en-US" sz="3400" dirty="0" smtClean="0"/>
              <a:t>Technical Components of Web Services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C29698-AE0C-CC43-ACA3-6C4B510D6C4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5" name="Picture 14" descr="large_gunicor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742" y="3204100"/>
            <a:ext cx="3029901" cy="535584"/>
          </a:xfrm>
          <a:prstGeom prst="rect">
            <a:avLst/>
          </a:prstGeom>
        </p:spPr>
      </p:pic>
      <p:pic>
        <p:nvPicPr>
          <p:cNvPr id="17" name="Picture 16" descr="tornad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7894" y="3122164"/>
            <a:ext cx="2376904" cy="535584"/>
          </a:xfrm>
          <a:prstGeom prst="rect">
            <a:avLst/>
          </a:prstGeom>
        </p:spPr>
      </p:pic>
      <p:pic>
        <p:nvPicPr>
          <p:cNvPr id="18" name="Picture 17" descr="lapt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778" y="1032525"/>
            <a:ext cx="1423053" cy="106729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147563" y="2153388"/>
            <a:ext cx="1094105" cy="785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41800" y="2021382"/>
            <a:ext cx="17970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URI</a:t>
            </a:r>
          </a:p>
          <a:p>
            <a:pPr algn="ctr"/>
            <a:r>
              <a:rPr lang="en-US" sz="1600" dirty="0" smtClean="0"/>
              <a:t>(scoping + method)</a:t>
            </a:r>
            <a:endParaRPr lang="en-US" sz="16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04608" y="2252215"/>
            <a:ext cx="1112915" cy="816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93421" y="1208394"/>
            <a:ext cx="23682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Client</a:t>
            </a:r>
          </a:p>
          <a:p>
            <a:pPr algn="ctr"/>
            <a:r>
              <a:rPr lang="en-US" sz="1600" dirty="0" smtClean="0"/>
              <a:t>(Web Browser, JavaScript)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863288" y="3812509"/>
            <a:ext cx="3645285" cy="3035962"/>
            <a:chOff x="2863288" y="3812509"/>
            <a:chExt cx="3814205" cy="2728107"/>
          </a:xfrm>
        </p:grpSpPr>
        <p:pic>
          <p:nvPicPr>
            <p:cNvPr id="13" name="Picture 12" descr="flask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3288" y="4084509"/>
              <a:ext cx="3555452" cy="2456107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743071" y="5449189"/>
              <a:ext cx="1699797" cy="819430"/>
              <a:chOff x="1854452" y="3912518"/>
              <a:chExt cx="1659030" cy="1194922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854452" y="3912518"/>
                <a:ext cx="1604510" cy="1194922"/>
              </a:xfrm>
              <a:prstGeom prst="roundRect">
                <a:avLst/>
              </a:prstGeom>
              <a:solidFill>
                <a:schemeClr val="accent1">
                  <a:alpha val="41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058022" y="4399702"/>
                <a:ext cx="1388274" cy="421672"/>
                <a:chOff x="2078506" y="4331422"/>
                <a:chExt cx="1388274" cy="421672"/>
              </a:xfrm>
            </p:grpSpPr>
            <p:pic>
              <p:nvPicPr>
                <p:cNvPr id="5" name="Picture 4" descr="octave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8506" y="4341971"/>
                  <a:ext cx="411123" cy="411123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2519435" y="4331422"/>
                  <a:ext cx="947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Octave App.</a:t>
                  </a:r>
                  <a:endParaRPr lang="en-US" sz="1200" dirty="0"/>
                </a:p>
              </p:txBody>
            </p:sp>
          </p:grpSp>
          <p:pic>
            <p:nvPicPr>
              <p:cNvPr id="8" name="Picture 7" descr="python-logo-master-v3-trans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12615" y="3970129"/>
                <a:ext cx="1100867" cy="371841"/>
              </a:xfrm>
              <a:prstGeom prst="rect">
                <a:avLst/>
              </a:prstGeom>
            </p:spPr>
          </p:pic>
        </p:grpSp>
        <p:pic>
          <p:nvPicPr>
            <p:cNvPr id="14" name="Picture 13" descr="flask (1)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4950" y="4805918"/>
              <a:ext cx="549555" cy="461339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3011611" y="3964739"/>
              <a:ext cx="696990" cy="1003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3147563" y="3812509"/>
              <a:ext cx="704215" cy="1021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40564" y="3896457"/>
              <a:ext cx="1236929" cy="9374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 flipH="1" flipV="1">
            <a:off x="5386045" y="2201185"/>
            <a:ext cx="1291448" cy="737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94937" y="2035689"/>
            <a:ext cx="17264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URI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smtClean="0"/>
              <a:t>results)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3935334" y="2630845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JSON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35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3564"/>
          </a:xfrm>
        </p:spPr>
        <p:txBody>
          <a:bodyPr/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CMDA was used as an educational tool for the Summer School</a:t>
            </a:r>
            <a:r>
              <a:rPr lang="en-US" sz="1800" b="1" dirty="0" smtClean="0"/>
              <a:t> </a:t>
            </a:r>
            <a:r>
              <a:rPr lang="en-US" sz="1800" dirty="0" smtClean="0"/>
              <a:t>organized by JPL’s Center for Climate Science in September 22-26, 2014. 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The theme </a:t>
            </a:r>
            <a:r>
              <a:rPr lang="en-US" sz="1800" dirty="0" smtClean="0"/>
              <a:t>of the Summer School in 2014 was </a:t>
            </a:r>
            <a:r>
              <a:rPr lang="en-US" sz="1800" b="1" dirty="0" smtClean="0">
                <a:solidFill>
                  <a:srgbClr val="0000FF"/>
                </a:solidFill>
              </a:rPr>
              <a:t>“Using Satellite Observations to Advance Climate Models”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23 students attended</a:t>
            </a:r>
            <a:r>
              <a:rPr lang="en-US" sz="1800" dirty="0" smtClean="0"/>
              <a:t> the summer school: graduate students or postdocs from around the world.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Five research topics were prepared </a:t>
            </a:r>
            <a:r>
              <a:rPr lang="en-US" sz="1800" dirty="0" smtClean="0"/>
              <a:t>by the JPL Earth scientists.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The students worked on their </a:t>
            </a:r>
            <a:r>
              <a:rPr lang="en-US" sz="1800" b="1" u="sng" dirty="0" smtClean="0">
                <a:solidFill>
                  <a:srgbClr val="0000FF"/>
                </a:solidFill>
              </a:rPr>
              <a:t>respective</a:t>
            </a:r>
            <a:r>
              <a:rPr lang="en-US" sz="1800" b="1" dirty="0" smtClean="0">
                <a:solidFill>
                  <a:srgbClr val="0000FF"/>
                </a:solidFill>
              </a:rPr>
              <a:t> research topics </a:t>
            </a:r>
            <a:r>
              <a:rPr lang="en-US" sz="1800" b="1" dirty="0" smtClean="0">
                <a:solidFill>
                  <a:srgbClr val="0000FF"/>
                </a:solidFill>
              </a:rPr>
              <a:t>for </a:t>
            </a:r>
            <a:r>
              <a:rPr lang="en-US" sz="1800" b="1" dirty="0" smtClean="0">
                <a:solidFill>
                  <a:srgbClr val="0000FF"/>
                </a:solidFill>
              </a:rPr>
              <a:t>a total of 5 </a:t>
            </a:r>
            <a:r>
              <a:rPr lang="en-US" sz="1800" b="1" dirty="0" smtClean="0">
                <a:solidFill>
                  <a:srgbClr val="0000FF"/>
                </a:solidFill>
              </a:rPr>
              <a:t>hours </a:t>
            </a:r>
            <a:r>
              <a:rPr lang="en-US" sz="1800" dirty="0" smtClean="0"/>
              <a:t>of group research time. 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Each student was assigned to a virtual machine </a:t>
            </a:r>
            <a:r>
              <a:rPr lang="en-US" sz="1800" dirty="0" smtClean="0"/>
              <a:t>in Amazon Cloud to use CMDA. 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An one-hour session of the CMDA introduction was given </a:t>
            </a:r>
            <a:r>
              <a:rPr lang="en-US" sz="1800" dirty="0" smtClean="0"/>
              <a:t>and the students were able to use the tool immediately to do their research. 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The students </a:t>
            </a:r>
            <a:r>
              <a:rPr lang="en-US" sz="1800" b="1" dirty="0">
                <a:solidFill>
                  <a:srgbClr val="0000FF"/>
                </a:solidFill>
              </a:rPr>
              <a:t>presented their </a:t>
            </a:r>
            <a:r>
              <a:rPr lang="en-US" sz="1800" b="1" dirty="0" smtClean="0">
                <a:solidFill>
                  <a:srgbClr val="0000FF"/>
                </a:solidFill>
              </a:rPr>
              <a:t>results </a:t>
            </a:r>
            <a:r>
              <a:rPr lang="en-US" sz="1800" dirty="0"/>
              <a:t>on the last day of the school.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552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JPL Summer School</a:t>
            </a:r>
            <a:endParaRPr lang="en-US" dirty="0"/>
          </a:p>
        </p:txBody>
      </p:sp>
      <p:pic>
        <p:nvPicPr>
          <p:cNvPr id="6" name="Picture 5" descr="IMG_862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3" y="1269941"/>
            <a:ext cx="4145280" cy="3108960"/>
          </a:xfrm>
          <a:prstGeom prst="rect">
            <a:avLst/>
          </a:prstGeom>
        </p:spPr>
      </p:pic>
      <p:pic>
        <p:nvPicPr>
          <p:cNvPr id="7" name="Picture 6" descr="IMG_865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02" y="3745674"/>
            <a:ext cx="4145280" cy="3108960"/>
          </a:xfrm>
          <a:prstGeom prst="rect">
            <a:avLst/>
          </a:prstGeom>
        </p:spPr>
      </p:pic>
      <p:pic>
        <p:nvPicPr>
          <p:cNvPr id="9" name="Picture 8" descr="IMG_863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252" y="1269941"/>
            <a:ext cx="4145280" cy="2839572"/>
          </a:xfrm>
          <a:prstGeom prst="rect">
            <a:avLst/>
          </a:prstGeom>
        </p:spPr>
      </p:pic>
      <p:pic>
        <p:nvPicPr>
          <p:cNvPr id="10" name="Picture 9" descr="IMG_8649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52" y="3761867"/>
            <a:ext cx="4145280" cy="310896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29263" y="3745674"/>
            <a:ext cx="8287269" cy="16193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1252" y="1269941"/>
            <a:ext cx="0" cy="5584693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0547"/>
      </p:ext>
    </p:extLst>
  </p:cSld>
  <p:clrMapOvr>
    <a:masterClrMapping/>
  </p:clrMapOvr>
</p:sld>
</file>

<file path=ppt/theme/theme1.xml><?xml version="1.0" encoding="utf-8"?>
<a:theme xmlns:a="http://schemas.openxmlformats.org/drawingml/2006/main" name="Comic_Sans_Font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Comic_Sans_Font_Final.potx</Template>
  <TotalTime>2440</TotalTime>
  <Words>1822</Words>
  <Application>Microsoft Macintosh PowerPoint</Application>
  <PresentationFormat>On-screen Show (4:3)</PresentationFormat>
  <Paragraphs>205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Comic_Sans_Font_Final</vt:lpstr>
      <vt:lpstr>Climate Model Diagnostic Analyzer: Web Service System</vt:lpstr>
      <vt:lpstr>Introduction</vt:lpstr>
      <vt:lpstr>Data Sets</vt:lpstr>
      <vt:lpstr>Analysis Tools</vt:lpstr>
      <vt:lpstr>Analysis Tool Screenshots</vt:lpstr>
      <vt:lpstr>Approach Flow Chart</vt:lpstr>
      <vt:lpstr>Technical Components of Web Services</vt:lpstr>
      <vt:lpstr>Educational Use</vt:lpstr>
      <vt:lpstr>2014 JPL Summer School</vt:lpstr>
      <vt:lpstr>Student Feedback</vt:lpstr>
      <vt:lpstr>Conclusions</vt:lpstr>
      <vt:lpstr>CMDA Web Servers</vt:lpstr>
      <vt:lpstr>Back-up Slides</vt:lpstr>
      <vt:lpstr>CMDA Analysis Tools: Screenshots</vt:lpstr>
      <vt:lpstr>2D variable temporal averaging</vt:lpstr>
      <vt:lpstr>2D variable zonal mean</vt:lpstr>
      <vt:lpstr>2D variable time series</vt:lpstr>
      <vt:lpstr>3D variable pressure-level slice</vt:lpstr>
      <vt:lpstr>3D variable zonal mean</vt:lpstr>
      <vt:lpstr>3D variable average vertical profile</vt:lpstr>
      <vt:lpstr>Correlation/Scatter/Histogram </vt:lpstr>
      <vt:lpstr>Difference Plot</vt:lpstr>
      <vt:lpstr>Conditional Sampling</vt:lpstr>
      <vt:lpstr>Student Group Research Topics</vt:lpstr>
      <vt:lpstr>Topic #1</vt:lpstr>
      <vt:lpstr>Topic #2</vt:lpstr>
      <vt:lpstr>Topic #3</vt:lpstr>
      <vt:lpstr>Topic #4</vt:lpstr>
      <vt:lpstr>Topic #5</vt:lpstr>
      <vt:lpstr>Student Group Research Reports</vt:lpstr>
      <vt:lpstr>Student Report Topic #1</vt:lpstr>
      <vt:lpstr>Student Report Topic #2</vt:lpstr>
      <vt:lpstr>Student Report Topic #3</vt:lpstr>
      <vt:lpstr>Student Report Topic #4</vt:lpstr>
      <vt:lpstr>Student Report Topic #5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Probability Method</dc:title>
  <dc:creator>seungwon</dc:creator>
  <cp:lastModifiedBy>JPL</cp:lastModifiedBy>
  <cp:revision>71</cp:revision>
  <dcterms:created xsi:type="dcterms:W3CDTF">2012-07-31T20:12:36Z</dcterms:created>
  <dcterms:modified xsi:type="dcterms:W3CDTF">2014-12-16T07:23:48Z</dcterms:modified>
</cp:coreProperties>
</file>